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10" d="100"/>
          <a:sy n="10" d="100"/>
        </p:scale>
        <p:origin x="-2496" y="-28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4/18/16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.emf"/><Relationship Id="rId12" Type="http://schemas.openxmlformats.org/officeDocument/2006/relationships/image" Target="../media/image9.emf"/><Relationship Id="rId13" Type="http://schemas.openxmlformats.org/officeDocument/2006/relationships/image" Target="../media/image10.emf"/><Relationship Id="rId14" Type="http://schemas.openxmlformats.org/officeDocument/2006/relationships/image" Target="../media/image11.emf"/><Relationship Id="rId15" Type="http://schemas.openxmlformats.org/officeDocument/2006/relationships/image" Target="../media/image12.emf"/><Relationship Id="rId16" Type="http://schemas.openxmlformats.org/officeDocument/2006/relationships/image" Target="../media/image13.emf"/><Relationship Id="rId17" Type="http://schemas.openxmlformats.org/officeDocument/2006/relationships/image" Target="../media/image14.emf"/><Relationship Id="rId18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mailto:sshahrokhi2@uh.edu" TargetMode="External"/><Relationship Id="rId5" Type="http://schemas.openxmlformats.org/officeDocument/2006/relationships/hyperlink" Target="mailto:atbecker@uh.edu" TargetMode="External"/><Relationship Id="rId6" Type="http://schemas.openxmlformats.org/officeDocument/2006/relationships/image" Target="../media/image3.jpg"/><Relationship Id="rId7" Type="http://schemas.openxmlformats.org/officeDocument/2006/relationships/image" Target="../media/image4.jpg"/><Relationship Id="rId8" Type="http://schemas.openxmlformats.org/officeDocument/2006/relationships/image" Target="../media/image5.jpg"/><Relationship Id="rId9" Type="http://schemas.openxmlformats.org/officeDocument/2006/relationships/image" Target="../media/image6.png"/><Relationship Id="rId10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448988"/>
            <a:ext cx="1640003" cy="1615305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339" y="2477941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920947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a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7061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/>
              <a:t>Object Manipulation and Position Control Using a Swarm With Global Inputs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  <a:hlinkClick r:id="rId4"/>
              </a:rPr>
              <a:t>  sshahrokhi2@uh.edu</a:t>
            </a:r>
            <a:r>
              <a:rPr lang="en-US" sz="3200" dirty="0" smtClean="0">
                <a:latin typeface="Arial"/>
                <a:cs typeface="Arial"/>
              </a:rPr>
              <a:t>,  </a:t>
            </a:r>
            <a:r>
              <a:rPr lang="en-US" sz="3200" dirty="0" smtClean="0">
                <a:latin typeface="Arial"/>
                <a:cs typeface="Arial"/>
                <a:hlinkClick r:id="rId5"/>
              </a:rPr>
              <a:t>atbecker@uh.edu</a:t>
            </a:r>
            <a:r>
              <a:rPr lang="en-US" sz="3200" dirty="0" smtClean="0">
                <a:latin typeface="Arial"/>
                <a:cs typeface="Arial"/>
              </a:rPr>
              <a:t>     .      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72621" y="9623214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Object Manipulation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2621" y="10900069"/>
            <a:ext cx="14124225" cy="2164110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</a:t>
            </a:r>
            <a:r>
              <a:rPr lang="en-US" sz="4000" b="1" i="1" dirty="0">
                <a:latin typeface="Arial"/>
                <a:cs typeface="Arial"/>
              </a:rPr>
              <a:t> </a:t>
            </a:r>
            <a:r>
              <a:rPr lang="en-US" sz="4000" b="1" i="1" dirty="0" smtClean="0">
                <a:latin typeface="Arial"/>
                <a:cs typeface="Arial"/>
              </a:rPr>
              <a:t>		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Rules: </a:t>
            </a:r>
            <a:r>
              <a:rPr lang="en-US" sz="4000" dirty="0" smtClean="0">
                <a:latin typeface="Arial"/>
                <a:cs typeface="Arial"/>
              </a:rPr>
              <a:t>Inputs are simple &amp; global: all robots receive exactly the same commands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Goal: </a:t>
            </a:r>
            <a:r>
              <a:rPr lang="en-US" sz="4000" dirty="0" smtClean="0">
                <a:latin typeface="Arial"/>
                <a:cs typeface="Arial"/>
              </a:rPr>
              <a:t>Pose Control of the pink object using the swarm force and </a:t>
            </a:r>
            <a:r>
              <a:rPr lang="en-US" sz="4000" smtClean="0">
                <a:latin typeface="Arial"/>
                <a:cs typeface="Arial"/>
              </a:rPr>
              <a:t>torque </a:t>
            </a:r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863192" y="4057932"/>
            <a:ext cx="11521875" cy="96986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Challenges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4863192" y="5171950"/>
            <a:ext cx="11271020" cy="27369222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6798515" y="12041476"/>
            <a:ext cx="16826703" cy="106627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6834800" y="4096430"/>
            <a:ext cx="16790418" cy="6523824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082791"/>
            <a:ext cx="14124225" cy="433141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r>
              <a:rPr lang="en-US" sz="4000" b="1" i="1" dirty="0" smtClean="0">
                <a:latin typeface="Arial"/>
                <a:cs typeface="Arial"/>
              </a:rPr>
              <a:t>Swarm robots</a:t>
            </a:r>
            <a:r>
              <a:rPr lang="en-US" sz="4000" dirty="0" smtClean="0">
                <a:latin typeface="Arial"/>
                <a:cs typeface="Arial"/>
              </a:rPr>
              <a:t>: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pass through constrictions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bend around obstacles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 simple: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Easy to design, build, test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Disposable/ replaceable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mall, tiny, </a:t>
            </a:r>
            <a:r>
              <a:rPr lang="en-US" sz="4000" dirty="0" err="1" smtClean="0">
                <a:latin typeface="Arial"/>
                <a:cs typeface="Arial"/>
              </a:rPr>
              <a:t>nano</a:t>
            </a:r>
            <a:r>
              <a:rPr lang="en-US" sz="4000" dirty="0" smtClean="0">
                <a:latin typeface="Arial"/>
                <a:cs typeface="Arial"/>
              </a:rPr>
              <a:t>/micro robots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356516" y="13096938"/>
            <a:ext cx="1239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>
              <a:buAutoNum type="arabicParenBoth"/>
            </a:pPr>
            <a:r>
              <a:rPr lang="en-US" sz="4000" b="1" dirty="0" smtClean="0">
                <a:latin typeface="Arial"/>
                <a:cs typeface="Arial"/>
              </a:rPr>
              <a:t>Torque Control of </a:t>
            </a:r>
            <a:r>
              <a:rPr lang="en-US" sz="4000" b="1" dirty="0" smtClean="0">
                <a:latin typeface="Arial"/>
                <a:cs typeface="Arial"/>
              </a:rPr>
              <a:t>the object using swarm</a:t>
            </a:r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26798514" y="1090006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Pose Control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7860450" y="1810090"/>
            <a:ext cx="23368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149" y="2448929"/>
            <a:ext cx="1430301" cy="1437272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3668174" y="2069657"/>
            <a:ext cx="2871653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0412353" y="2405294"/>
            <a:ext cx="1404263" cy="148090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5187461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14167432" y="31009563"/>
            <a:ext cx="12270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(3) Straight Translation While Regulating </a:t>
            </a:r>
          </a:p>
          <a:p>
            <a:pPr algn="ctr"/>
            <a:r>
              <a:rPr lang="en-US" sz="4000" b="1" dirty="0" smtClean="0">
                <a:latin typeface="Arial"/>
                <a:cs typeface="Arial"/>
              </a:rPr>
              <a:t>Object Orientation</a:t>
            </a:r>
          </a:p>
        </p:txBody>
      </p:sp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71" y="8046798"/>
            <a:ext cx="861036" cy="8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9271000" y="8119671"/>
            <a:ext cx="3896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Swarm Piano Mover’s video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5104003" y="432269"/>
            <a:ext cx="7836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Department of Electrical and Computer Engineering, 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University </a:t>
            </a:r>
            <a:r>
              <a:rPr lang="en-US" sz="3200" dirty="0">
                <a:latin typeface="Arial"/>
                <a:cs typeface="Arial"/>
              </a:rPr>
              <a:t>of Houston</a:t>
            </a:r>
            <a:endParaRPr lang="en-US" sz="3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4464057" y="21996319"/>
            <a:ext cx="1197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(2)Orientation Control of the Object</a:t>
            </a:r>
          </a:p>
        </p:txBody>
      </p:sp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pic>
        <p:nvPicPr>
          <p:cNvPr id="111" name="Picture 110" descr="CoverPhoto copy 2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51" y="11978176"/>
            <a:ext cx="13169032" cy="16461290"/>
          </a:xfrm>
          <a:prstGeom prst="rect">
            <a:avLst/>
          </a:prstGeom>
        </p:spPr>
      </p:pic>
      <p:pic>
        <p:nvPicPr>
          <p:cNvPr id="112" name="Picture 111" descr="LFig copy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124" y="5441193"/>
            <a:ext cx="10207660" cy="7655745"/>
          </a:xfrm>
          <a:prstGeom prst="rect">
            <a:avLst/>
          </a:prstGeom>
        </p:spPr>
      </p:pic>
      <p:pic>
        <p:nvPicPr>
          <p:cNvPr id="113" name="Picture 112" descr="Orientation copy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4247" y="14264028"/>
            <a:ext cx="10380830" cy="7785623"/>
          </a:xfrm>
          <a:prstGeom prst="rect">
            <a:avLst/>
          </a:prstGeom>
        </p:spPr>
      </p:pic>
      <p:pic>
        <p:nvPicPr>
          <p:cNvPr id="114" name="Picture 113" descr="Straight copy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09" y="23030770"/>
            <a:ext cx="9277962" cy="8186437"/>
          </a:xfrm>
          <a:prstGeom prst="rect">
            <a:avLst/>
          </a:prstGeom>
        </p:spPr>
      </p:pic>
      <p:pic>
        <p:nvPicPr>
          <p:cNvPr id="115" name="Picture 114" descr="Linear copy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3655" y="4926887"/>
            <a:ext cx="16575430" cy="4018286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7507383" y="9414206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(4) Line Following with perpendicular orientation</a:t>
            </a:r>
          </a:p>
        </p:txBody>
      </p:sp>
      <p:pic>
        <p:nvPicPr>
          <p:cNvPr id="117" name="Picture 116" descr="perpendicular copy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755" y="12481877"/>
            <a:ext cx="7377404" cy="4303486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7507383" y="12481877"/>
            <a:ext cx="759662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a.) Pushing an object perpendicular to its minor </a:t>
            </a:r>
            <a:r>
              <a:rPr lang="en-US" sz="4000" dirty="0" smtClean="0"/>
              <a:t>axis, the </a:t>
            </a:r>
            <a:r>
              <a:rPr lang="en-US" sz="4000" dirty="0"/>
              <a:t>swarm spreads around the </a:t>
            </a:r>
            <a:r>
              <a:rPr lang="en-US" sz="4000" dirty="0" smtClean="0"/>
              <a:t>object</a:t>
            </a:r>
          </a:p>
          <a:p>
            <a:endParaRPr lang="en-US" sz="4000" dirty="0" smtClean="0"/>
          </a:p>
          <a:p>
            <a:r>
              <a:rPr lang="en-US" sz="4000" dirty="0" smtClean="0"/>
              <a:t> </a:t>
            </a:r>
            <a:r>
              <a:rPr lang="en-US" sz="4000" dirty="0"/>
              <a:t>b.)  Applying </a:t>
            </a:r>
            <a:r>
              <a:rPr lang="en-US" sz="4000" dirty="0" smtClean="0"/>
              <a:t>force </a:t>
            </a:r>
            <a:r>
              <a:rPr lang="en-US" sz="4000" dirty="0"/>
              <a:t>perpendicular to the object's long axis reduces the probability of splitting the </a:t>
            </a:r>
            <a:r>
              <a:rPr lang="en-US" sz="4000" dirty="0" smtClean="0"/>
              <a:t>swarm</a:t>
            </a:r>
            <a:endParaRPr lang="en-US" sz="4000" dirty="0"/>
          </a:p>
        </p:txBody>
      </p:sp>
      <p:pic>
        <p:nvPicPr>
          <p:cNvPr id="119" name="Picture 118" descr="PoseControl copy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800" y="17766938"/>
            <a:ext cx="16404359" cy="3546888"/>
          </a:xfrm>
          <a:prstGeom prst="rect">
            <a:avLst/>
          </a:prstGeom>
        </p:spPr>
      </p:pic>
      <p:sp>
        <p:nvSpPr>
          <p:cNvPr id="120" name="TextBox 119"/>
          <p:cNvSpPr txBox="1"/>
          <p:nvPr/>
        </p:nvSpPr>
        <p:spPr>
          <a:xfrm>
            <a:off x="27507383" y="21642376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(5) Manipulating the object to the desired pose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26798515" y="2288547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Experiment With Hardware Robots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6834801" y="24093215"/>
            <a:ext cx="16790418" cy="844795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3" name="Picture 122" descr="Experiment copy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463" y="24093215"/>
            <a:ext cx="16234696" cy="649387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27507383" y="30645554"/>
            <a:ext cx="15871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Pure Torque Control Experiments With </a:t>
            </a:r>
            <a:r>
              <a:rPr lang="en-US" sz="4000" b="1" dirty="0" err="1" smtClean="0">
                <a:latin typeface="Arial"/>
                <a:cs typeface="Arial"/>
              </a:rPr>
              <a:t>Kilobots</a:t>
            </a:r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dirty="0" err="1" smtClean="0">
                <a:latin typeface="Arial"/>
                <a:cs typeface="Arial"/>
              </a:rPr>
              <a:t>Kilobots</a:t>
            </a:r>
            <a:r>
              <a:rPr lang="en-US" sz="4000" dirty="0" smtClean="0">
                <a:latin typeface="Arial"/>
                <a:cs typeface="Arial"/>
              </a:rPr>
              <a:t> are programmed to go toward the brightest light in the room as their global input</a:t>
            </a:r>
          </a:p>
        </p:txBody>
      </p:sp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9815</TotalTime>
  <Words>197</Words>
  <Application>Microsoft Macintosh PowerPoint</Application>
  <PresentationFormat>Custom</PresentationFormat>
  <Paragraphs>78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277</cp:revision>
  <cp:lastPrinted>2015-01-06T20:49:17Z</cp:lastPrinted>
  <dcterms:created xsi:type="dcterms:W3CDTF">2013-11-20T00:06:42Z</dcterms:created>
  <dcterms:modified xsi:type="dcterms:W3CDTF">2016-04-18T17:33:18Z</dcterms:modified>
</cp:coreProperties>
</file>